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1"/>
  </p:notesMasterIdLst>
  <p:sldIdLst>
    <p:sldId id="256" r:id="rId2"/>
    <p:sldId id="258" r:id="rId3"/>
    <p:sldId id="259" r:id="rId4"/>
    <p:sldId id="263" r:id="rId5"/>
    <p:sldId id="264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B43B9-614A-4795-8478-41BF1AE22304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5FBB9-E113-43D7-AF59-79A7FE9FC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3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FBB9-E113-43D7-AF59-79A7FE9FCB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5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FBB9-E113-43D7-AF59-79A7FE9FCB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3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FBB9-E113-43D7-AF59-79A7FE9FCB5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53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FBB9-E113-43D7-AF59-79A7FE9FCB5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009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FBB9-E113-43D7-AF59-79A7FE9FCB5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8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305342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cap="all" dirty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 smtClean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 smtClean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 smtClean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 smtClean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 smtClean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решению </a:t>
            </a:r>
            <a:r>
              <a:rPr lang="ru-RU" b="1" cap="all" dirty="0">
                <a:ln w="0"/>
                <a:solidFill>
                  <a:srgbClr val="FF0000"/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КРАПИВНОВСКОГО </a:t>
            </a:r>
            <a:r>
              <a:rPr lang="ru-RU" b="1" cap="all" dirty="0">
                <a:ln w="0"/>
                <a:solidFill>
                  <a:srgbClr val="FF0000"/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отчета об исполнении бюджета 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КРАПИВНОВСКОГО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rgbClr val="FF0000"/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ТЕЙКОВСКОГО МУНИЦИПАЛЬНОГО РАЙОНА ИВАНОВСКОЙ ОБЛАСТИ за 2018 ГОД»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488832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54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Что такое бюджет для граждан?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764704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indent="260350" algn="just"/>
            <a:r>
              <a:rPr lang="ru-RU" sz="2200" i="1" dirty="0">
                <a:solidFill>
                  <a:srgbClr val="FF0000"/>
                </a:solidFill>
                <a:latin typeface="Calibri" pitchFamily="34" charset="0"/>
              </a:rPr>
              <a:t>«Бюджет для граждан» – это документ, содержащий основные положения решения о бюджете муниципального образования в доступной для широкого круга заинтересованных пользователей форме, разработанный в целях ознакомления граждан с основными целями,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</a:t>
            </a:r>
            <a:r>
              <a:rPr lang="ru-RU" sz="2200" i="1" dirty="0" smtClean="0">
                <a:solidFill>
                  <a:srgbClr val="FF0000"/>
                </a:solidFill>
                <a:latin typeface="Calibri" pitchFamily="34" charset="0"/>
              </a:rPr>
              <a:t>.»</a:t>
            </a:r>
            <a:endParaRPr lang="ru-RU" sz="22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" name="Picture 2" descr="C:\Users\user\Desktop\colorful-books-wallpap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33" y="5486260"/>
            <a:ext cx="1949228" cy="12193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555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Основные понятия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9769" y="1204010"/>
            <a:ext cx="4071966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3" descr="C:\Users\KorolkoEA\Desktop\8_budj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1127" y="1944906"/>
            <a:ext cx="3241748" cy="41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395536" y="5426060"/>
            <a:ext cx="2004233" cy="1152128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Профицит бюджета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471734" y="5475954"/>
            <a:ext cx="1911831" cy="117424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Дефицит бюджета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2533253">
            <a:off x="2476689" y="4983857"/>
            <a:ext cx="535331" cy="90377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DD8047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8987484">
            <a:off x="6073949" y="5012166"/>
            <a:ext cx="504056" cy="927576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DD8047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1760" y="1916831"/>
            <a:ext cx="2279576" cy="2304255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EBDDC3">
                  <a:lumMod val="25000"/>
                </a:srgb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ru-RU" sz="1600" dirty="0">
              <a:solidFill>
                <a:srgbClr val="EBDDC3">
                  <a:lumMod val="25000"/>
                </a:srgb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Поступающие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 бюджет денежные средства (налоги юридических и физических лиц, платежи и сборы, безвозмездные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поступления)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72200" y="1916832"/>
            <a:ext cx="2592288" cy="2304255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rgbClr val="8E736A">
                <a:lumMod val="20000"/>
                <a:lumOff val="8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90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EBDDC3">
                  <a:lumMod val="25000"/>
                </a:srgbClr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EBDDC3">
                  <a:lumMod val="25000"/>
                </a:srgbClr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Выплачиваемые из бюджета денежные средства (содержание муниципальных учреждений, социальные выплаты, расходы на благоустройство и др.)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5200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Крапивновского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2018 год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руб.)</a:t>
            </a:r>
          </a:p>
        </p:txBody>
      </p:sp>
      <p:graphicFrame>
        <p:nvGraphicFramePr>
          <p:cNvPr id="4" name="Таблиц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956721"/>
              </p:ext>
            </p:extLst>
          </p:nvPr>
        </p:nvGraphicFramePr>
        <p:xfrm>
          <a:off x="899592" y="1268760"/>
          <a:ext cx="7605227" cy="43313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64017"/>
                <a:gridCol w="1420605"/>
                <a:gridCol w="1420605"/>
              </a:tblGrid>
              <a:tr h="11422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Утверждено на 2018 г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70C0"/>
                          </a:solidFill>
                        </a:rPr>
                        <a:t>Исполне</a:t>
                      </a:r>
                      <a:endParaRPr lang="ru-RU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но в 2018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 г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98969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1. Объем доходов, всего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6771,9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6285,8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996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2. Объем расходов, всего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6411,9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5935,9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996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360,0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349,9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99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12419"/>
            <a:ext cx="7633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Крапивновского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68313" y="859631"/>
            <a:ext cx="8281987" cy="5593556"/>
            <a:chOff x="476" y="425"/>
            <a:chExt cx="5217" cy="364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519" y="425"/>
              <a:ext cx="40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" name="AutoShape 12"/>
            <p:cNvSpPr>
              <a:spLocks noChangeArrowheads="1"/>
            </p:cNvSpPr>
            <p:nvPr/>
          </p:nvSpPr>
          <p:spPr bwMode="auto">
            <a:xfrm>
              <a:off x="1927" y="742"/>
              <a:ext cx="2722" cy="556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</a:rPr>
                <a:t>Доходы бюджета</a:t>
              </a:r>
            </a:p>
          </p:txBody>
        </p:sp>
        <p:sp>
          <p:nvSpPr>
            <p:cNvPr id="6" name="AutoShape 13"/>
            <p:cNvSpPr>
              <a:spLocks noChangeArrowheads="1"/>
            </p:cNvSpPr>
            <p:nvPr/>
          </p:nvSpPr>
          <p:spPr bwMode="auto">
            <a:xfrm>
              <a:off x="476" y="1480"/>
              <a:ext cx="1679" cy="317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</a:rPr>
                <a:t>Налоговые доходы</a:t>
              </a:r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auto">
            <a:xfrm>
              <a:off x="2245" y="1480"/>
              <a:ext cx="1679" cy="317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</a:rPr>
                <a:t>Неналоговые доходы</a:t>
              </a:r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4014" y="1480"/>
              <a:ext cx="1679" cy="317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</a:rPr>
                <a:t>Безвозмездные поступления</a:t>
              </a:r>
            </a:p>
          </p:txBody>
        </p:sp>
        <p:sp>
          <p:nvSpPr>
            <p:cNvPr id="9" name="AutoShape 16"/>
            <p:cNvSpPr>
              <a:spLocks noChangeArrowheads="1"/>
            </p:cNvSpPr>
            <p:nvPr/>
          </p:nvSpPr>
          <p:spPr bwMode="auto">
            <a:xfrm>
              <a:off x="476" y="1956"/>
              <a:ext cx="1550" cy="2109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Поступления от уплаты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налогов, установленных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Налоговым кодексом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Российской Федерации,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Например:</a:t>
              </a:r>
              <a:endParaRPr lang="ru-RU" sz="1600" b="1" dirty="0">
                <a:solidFill>
                  <a:prstClr val="black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- налог на доходы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физических лиц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;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-налог на имущество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 физических лиц;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-земельный налог;</a:t>
              </a:r>
              <a:endParaRPr lang="ru-RU" sz="1600" b="1" dirty="0">
                <a:solidFill>
                  <a:prstClr val="black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- другие налоги.</a:t>
              </a:r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2245" y="1956"/>
              <a:ext cx="1542" cy="2109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Поступления от уплаты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других платежей и сборов,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установленных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Законодательством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Российской Федерации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,</a:t>
              </a:r>
              <a:endParaRPr lang="ru-RU" sz="1600" b="1" dirty="0">
                <a:solidFill>
                  <a:prstClr val="black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например: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-доходы от использования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муниципального </a:t>
              </a:r>
              <a:endParaRPr lang="ru-RU" sz="1600" b="1" dirty="0" smtClean="0">
                <a:solidFill>
                  <a:prstClr val="black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имущества;</a:t>
              </a:r>
              <a:endParaRPr lang="ru-RU" sz="1600" b="1" dirty="0">
                <a:solidFill>
                  <a:prstClr val="black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- </a:t>
              </a: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другие.</a:t>
              </a:r>
            </a:p>
          </p:txBody>
        </p:sp>
        <p:sp>
          <p:nvSpPr>
            <p:cNvPr id="11" name="AutoShape 18"/>
            <p:cNvSpPr>
              <a:spLocks noChangeArrowheads="1"/>
            </p:cNvSpPr>
            <p:nvPr/>
          </p:nvSpPr>
          <p:spPr bwMode="auto">
            <a:xfrm>
              <a:off x="4014" y="1956"/>
              <a:ext cx="1542" cy="2109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Поступления от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других бюджетов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бюджетной системы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(межбюджетные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трансферты).</a:t>
              </a:r>
              <a:endParaRPr lang="ru-RU" sz="16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>
              <a:off x="3651" y="129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1292" y="1389"/>
              <a:ext cx="2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4" name="Line 23"/>
            <p:cNvSpPr>
              <a:spLocks noChangeShapeType="1"/>
            </p:cNvSpPr>
            <p:nvPr/>
          </p:nvSpPr>
          <p:spPr bwMode="auto">
            <a:xfrm>
              <a:off x="1292" y="138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>
              <a:off x="3651" y="1389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>
              <a:off x="4921" y="138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>
              <a:off x="3107" y="138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56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6633"/>
            <a:ext cx="6840760" cy="5040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</a:rPr>
              <a:t>Д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оходы  бюджета </a:t>
            </a:r>
            <a:r>
              <a:rPr lang="ru-RU" altLang="ru-RU" b="1" dirty="0" err="1" smtClean="0">
                <a:solidFill>
                  <a:srgbClr val="FF0000"/>
                </a:solidFill>
                <a:latin typeface="Times New Roman" pitchFamily="18" charset="0"/>
              </a:rPr>
              <a:t>Крапивновского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сельского поселения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</a:rPr>
              <a:t>по видам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доходов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</a:rPr>
              <a:t>з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</a:rPr>
              <a:t>а 2018 год,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</a:rPr>
              <a:t>тыс. рублей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424024"/>
              </p:ext>
            </p:extLst>
          </p:nvPr>
        </p:nvGraphicFramePr>
        <p:xfrm>
          <a:off x="539551" y="764703"/>
          <a:ext cx="8280922" cy="6523264"/>
        </p:xfrm>
        <a:graphic>
          <a:graphicData uri="http://schemas.openxmlformats.org/drawingml/2006/table">
            <a:tbl>
              <a:tblPr/>
              <a:tblGrid>
                <a:gridCol w="576031"/>
                <a:gridCol w="2906193"/>
                <a:gridCol w="1599566"/>
                <a:gridCol w="1599566"/>
                <a:gridCol w="1599566"/>
              </a:tblGrid>
              <a:tr h="589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Утверждено на 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Исполнено в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 доходы, всего  (тыс.  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889,9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731,0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82,1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353,4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333,0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95,2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3,0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3,2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106,6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6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1.4.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66,5</a:t>
                      </a:r>
                    </a:p>
                    <a:p>
                      <a:endParaRPr lang="ru-RU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467,0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66,3</a:t>
                      </a:r>
                    </a:p>
                    <a:p>
                      <a:endParaRPr lang="ru-RU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328,5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99,7</a:t>
                      </a:r>
                    </a:p>
                    <a:p>
                      <a:endParaRPr lang="ru-RU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70,3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0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доходы, всего  (тыс. 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399,0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299,3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75,0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25,3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25,3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100,0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13,7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13,6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100,0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360,0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260,4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72,2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0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поступления, всего (тыс. 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5483,0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5255,5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95,8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4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 (тыс. 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6771,9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6285,8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92,8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64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31640" y="260648"/>
            <a:ext cx="6912768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alt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Крапивновского</a:t>
            </a:r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endParaRPr lang="ru-RU" alt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функциональной  </a:t>
            </a:r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направленности за 2018 год, 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69622"/>
              </p:ext>
            </p:extLst>
          </p:nvPr>
        </p:nvGraphicFramePr>
        <p:xfrm>
          <a:off x="304800" y="1554163"/>
          <a:ext cx="8245475" cy="4511695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в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6411,9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5935,9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92,6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2210,9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2150,4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97,3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0200 Национальная оборона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72,9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72,9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121,3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1169,1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1168,1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597,2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491,8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82,4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Культура,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2102,9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1915,1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91,1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108,0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108,0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1301 Обслуживание государственного и муниципального долга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29,6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29,6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7560840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Расходы бюджета </a:t>
            </a:r>
            <a:r>
              <a:rPr lang="ru-RU" b="1" i="1" dirty="0" err="1" smtClean="0">
                <a:solidFill>
                  <a:srgbClr val="FF0000"/>
                </a:solidFill>
              </a:rPr>
              <a:t>Крапивновского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сельского поселения в разрезе муниципальных программ за 2018 год, </a:t>
            </a:r>
            <a:r>
              <a:rPr lang="ru-RU" b="1" i="1" dirty="0" err="1" smtClean="0">
                <a:solidFill>
                  <a:srgbClr val="FF0000"/>
                </a:solidFill>
              </a:rPr>
              <a:t>тыс.руб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43044"/>
              </p:ext>
            </p:extLst>
          </p:nvPr>
        </p:nvGraphicFramePr>
        <p:xfrm>
          <a:off x="395536" y="908722"/>
          <a:ext cx="8154739" cy="4779278"/>
        </p:xfrm>
        <a:graphic>
          <a:graphicData uri="http://schemas.openxmlformats.org/drawingml/2006/table">
            <a:tbl>
              <a:tblPr/>
              <a:tblGrid>
                <a:gridCol w="3246823"/>
                <a:gridCol w="1819666"/>
                <a:gridCol w="1662662"/>
                <a:gridCol w="1425588"/>
              </a:tblGrid>
              <a:tr h="5760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в 2018 год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07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200" b="1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доступным и комфортным жильем и коммунальными услугами граждан </a:t>
                      </a:r>
                      <a:r>
                        <a:rPr kumimoji="0" lang="ru-RU" sz="12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Крапивновского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сельского поселения</a:t>
                      </a:r>
                      <a:endParaRPr lang="ru-RU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597,2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491,9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82,4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kumimoji="0" lang="ru-RU" sz="12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культурыКрапивновского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поселения</a:t>
                      </a:r>
                      <a:endParaRPr lang="ru-RU" sz="1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2102,9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1915,1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91,1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172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Ремонт и содержание автомобильных дорог общего пользования местного значения </a:t>
                      </a:r>
                      <a:r>
                        <a:rPr kumimoji="0" lang="ru-RU" sz="12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Крапивновского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сельского поселения</a:t>
                      </a:r>
                      <a:endParaRPr lang="ru-RU" sz="1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1169,1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1168,1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Защита населения и территорий от чрезвычайных ситуаций, обеспечение пожарной безопасности </a:t>
                      </a:r>
                      <a:r>
                        <a:rPr kumimoji="0" lang="ru-RU" sz="12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Крапивновского</a:t>
                      </a:r>
                      <a:r>
                        <a:rPr kumimoji="0" lang="ru-RU" sz="12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  <a:endParaRPr lang="ru-RU" sz="1200" b="1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121,3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704">
                <a:tc gridSpan="4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                                                                                            3990,5                                  3575,1                                 89,6</a:t>
                      </a:r>
                      <a:endParaRPr lang="ru-RU" sz="1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784">
                <a:tc gridSpan="4">
                  <a:txBody>
                    <a:bodyPr/>
                    <a:lstStyle/>
                    <a:p>
                      <a:endParaRPr lang="ru-RU" sz="1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7030A0"/>
                        </a:solidFill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8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836712"/>
            <a:ext cx="5832648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КОНТАКТНАЯ ИНФОРМАЦИЯ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276872"/>
            <a:ext cx="5832648" cy="19442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Наш адрес: </a:t>
            </a:r>
            <a:r>
              <a:rPr lang="ru-RU" b="1" dirty="0" smtClean="0">
                <a:solidFill>
                  <a:srgbClr val="7030A0"/>
                </a:solidFill>
              </a:rPr>
              <a:t>155056, </a:t>
            </a:r>
            <a:r>
              <a:rPr lang="ru-RU" b="1" dirty="0" smtClean="0">
                <a:solidFill>
                  <a:srgbClr val="7030A0"/>
                </a:solidFill>
              </a:rPr>
              <a:t>Ивановская область, Тейковский район, </a:t>
            </a:r>
            <a:r>
              <a:rPr lang="ru-RU" b="1" dirty="0" err="1" smtClean="0">
                <a:solidFill>
                  <a:srgbClr val="7030A0"/>
                </a:solidFill>
              </a:rPr>
              <a:t>с.Крапивново</a:t>
            </a:r>
            <a:r>
              <a:rPr lang="ru-RU" b="1" dirty="0" smtClean="0">
                <a:solidFill>
                  <a:srgbClr val="7030A0"/>
                </a:solidFill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</a:rPr>
              <a:t>ул.Центральная</a:t>
            </a:r>
            <a:r>
              <a:rPr lang="ru-RU" b="1" dirty="0" smtClean="0">
                <a:solidFill>
                  <a:srgbClr val="7030A0"/>
                </a:solidFill>
              </a:rPr>
              <a:t>, д.56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Телефон/факс </a:t>
            </a:r>
            <a:r>
              <a:rPr lang="ru-RU" b="1" dirty="0" smtClean="0">
                <a:solidFill>
                  <a:srgbClr val="7030A0"/>
                </a:solidFill>
              </a:rPr>
              <a:t>(849343) </a:t>
            </a:r>
            <a:r>
              <a:rPr lang="ru-RU" b="1" dirty="0" smtClean="0">
                <a:solidFill>
                  <a:srgbClr val="7030A0"/>
                </a:solidFill>
              </a:rPr>
              <a:t>4-43-28,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Адрес электронной почты: </a:t>
            </a:r>
            <a:r>
              <a:rPr lang="en-US" b="1" dirty="0" smtClean="0">
                <a:solidFill>
                  <a:srgbClr val="7030A0"/>
                </a:solidFill>
              </a:rPr>
              <a:t>krap.adm.56@rambler.ru</a:t>
            </a:r>
            <a:endParaRPr lang="en-US" b="1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Сайт администрации: </a:t>
            </a:r>
            <a:r>
              <a:rPr lang="en-US" b="1" dirty="0">
                <a:solidFill>
                  <a:srgbClr val="7030A0"/>
                </a:solidFill>
              </a:rPr>
              <a:t>http</a:t>
            </a:r>
            <a:r>
              <a:rPr lang="en-US" b="1" dirty="0" smtClean="0">
                <a:solidFill>
                  <a:srgbClr val="7030A0"/>
                </a:solidFill>
              </a:rPr>
              <a:t>://krap</a:t>
            </a:r>
            <a:r>
              <a:rPr lang="ru-RU" b="1" dirty="0" smtClean="0">
                <a:solidFill>
                  <a:srgbClr val="7030A0"/>
                </a:solidFill>
              </a:rPr>
              <a:t>–</a:t>
            </a:r>
            <a:r>
              <a:rPr lang="en-US" b="1" dirty="0" err="1" smtClean="0">
                <a:solidFill>
                  <a:srgbClr val="7030A0"/>
                </a:solidFill>
              </a:rPr>
              <a:t>adm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en-US" b="1" smtClean="0">
                <a:solidFill>
                  <a:srgbClr val="7030A0"/>
                </a:solidFill>
              </a:rPr>
              <a:t>ru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352</TotalTime>
  <Words>655</Words>
  <Application>Microsoft Office PowerPoint</Application>
  <PresentationFormat>Экран (4:3)</PresentationFormat>
  <Paragraphs>225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 Unicode MS</vt:lpstr>
      <vt:lpstr>Arial</vt:lpstr>
      <vt:lpstr>Calibri</vt:lpstr>
      <vt:lpstr>Century Gothic</vt:lpstr>
      <vt:lpstr>Constantia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   Что такое бюджет для граждан?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Учетная запись Майкрософт</cp:lastModifiedBy>
  <cp:revision>44</cp:revision>
  <dcterms:modified xsi:type="dcterms:W3CDTF">2019-08-14T08:42:29Z</dcterms:modified>
</cp:coreProperties>
</file>