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9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2019 год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4681,45тыс.руб</a:t>
            </a:r>
            <a:r>
              <a:rPr lang="ru-RU" baseline="0" dirty="0" smtClean="0"/>
              <a:t>.</a:t>
            </a:r>
            <a:endParaRPr lang="ru-RU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3267169728783901"/>
          <c:y val="0.10785581662011688"/>
          <c:w val="0.4890200009721008"/>
          <c:h val="0.846720001683156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"/>
          </c:dPt>
          <c:cat>
            <c:strRef>
              <c:f>Лист1!$A$2:$A$5</c:f>
              <c:strCache>
                <c:ptCount val="2"/>
                <c:pt idx="0">
                  <c:v>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17</c:v>
                </c:pt>
                <c:pt idx="1">
                  <c:v>72.3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cat>
            <c:strRef>
              <c:f>Лист1!$A$2:$A$5</c:f>
              <c:strCache>
                <c:ptCount val="2"/>
                <c:pt idx="0">
                  <c:v>налоговые доходы 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19.899999999999999</c:v>
                </c:pt>
                <c:pt idx="1">
                  <c:v>74.3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explosion val="1"/>
          </c:dPt>
          <c:cat>
            <c:strRef>
              <c:f>Лист1!$A$2:$A$5</c:f>
              <c:strCache>
                <c:ptCount val="2"/>
                <c:pt idx="0">
                  <c:v>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0.42187</cdr:x>
      <cdr:y>0.36072</cdr:y>
    </cdr:from>
    <cdr:to>
      <cdr:x>0.53299</cdr:x>
      <cdr:y>0.55311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1858" y="17144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0.37847</cdr:x>
      <cdr:y>0.24048</cdr:y>
    </cdr:from>
    <cdr:to>
      <cdr:x>0.54167</cdr:x>
      <cdr:y>0.5982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14668" y="1142995"/>
          <a:ext cx="1343028" cy="1700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0.40451</cdr:x>
      <cdr:y>0.3006</cdr:y>
    </cdr:from>
    <cdr:to>
      <cdr:x>0.51562</cdr:x>
      <cdr:y>0.49299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8982" y="14287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781,8 тыс. руб. или 17,0%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0.39583</cdr:x>
      <cdr:y>0.33066</cdr:y>
    </cdr:from>
    <cdr:to>
      <cdr:x>0.40139</cdr:x>
      <cdr:y>0.34028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57544" y="1571623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0.37847</cdr:x>
      <cdr:y>0.67635</cdr:y>
    </cdr:from>
    <cdr:to>
      <cdr:x>0.66493</cdr:x>
      <cdr:y>0.82365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14668" y="3214697"/>
          <a:ext cx="2357454" cy="70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3899,65 тыс.руб. или 83,0 %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0.42187</cdr:x>
      <cdr:y>0.2915</cdr:y>
    </cdr:from>
    <cdr:to>
      <cdr:x>0.53299</cdr:x>
      <cdr:y>0.49982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1858" y="1279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817,1 тыс. руб. или 19,9%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0.35937</cdr:x>
      <cdr:y>0.64955</cdr:y>
    </cdr:from>
    <cdr:to>
      <cdr:x>0.56076</cdr:x>
      <cdr:y>0.85787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2957498" y="2851159"/>
          <a:ext cx="16573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3281,52 тыс. руб. или 80,1 %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0.35243</cdr:x>
      <cdr:y>0.6821</cdr:y>
    </cdr:from>
    <cdr:to>
      <cdr:x>0.75174</cdr:x>
      <cdr:y>0.89367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00354" y="2994035"/>
          <a:ext cx="3286148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3274,42 тыс. руб. или 80,0%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2F4F2-4B0E-48A4-83AD-D9C6380CBF49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6B5CB-54D3-466A-9DE9-E177A25FB9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1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B5CB-54D3-466A-9DE9-E177A25FB9F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77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B5CB-54D3-466A-9DE9-E177A25FB9F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9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94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763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48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16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83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3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6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5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22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8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37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9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8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5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2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6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2000" dirty="0" smtClean="0"/>
              <a:t>К ПРОЕКТУ РЕШЕНИЯ СОВЕТА КРАПИВНОВСКОГО СЕЛЬСКОГО ПОСЕЛЕНИЯ «О БЮДЖЕТЕ КРАПИВНОВСКОГО СЕЛЬСКОГО ПОСЕЛЕНИЯ ТЕЙКОВСКОГО МУНИЦИПАЛЬНОГО РАЙОНА ИВАНОВСКОЙ ОБЛАСТИ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000" dirty="0" smtClean="0"/>
              <a:t> 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2020-2021</a:t>
            </a:r>
            <a:r>
              <a:rPr lang="ru-RU" sz="2000" dirty="0" smtClean="0"/>
              <a:t> ГОДОВ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Крапивновского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по видам доходов             на 2019-2021 годы,   тыс. руб.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473211"/>
              </p:ext>
            </p:extLst>
          </p:nvPr>
        </p:nvGraphicFramePr>
        <p:xfrm>
          <a:off x="395536" y="991570"/>
          <a:ext cx="822960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463188"/>
                <a:gridCol w="1645920"/>
                <a:gridCol w="1645920"/>
                <a:gridCol w="164592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показателя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8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603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всего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761,8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797,1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797,1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79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на имущест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3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Единый сельскохозяйственный налог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3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Неналоговые доходы,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3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Доходы от оказания платных услуг(работ)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11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поступления, всего 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3899,65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3281,52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3274,42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771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всего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4681,45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4098,62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4091,52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Крапивновского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по функциональной направленности на 2019-2021 годы, тыс. руб.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235505"/>
              </p:ext>
            </p:extLst>
          </p:nvPr>
        </p:nvGraphicFramePr>
        <p:xfrm>
          <a:off x="457200" y="1643063"/>
          <a:ext cx="8229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928826"/>
                <a:gridCol w="1714512"/>
                <a:gridCol w="19002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4681,45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4098,62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4091,52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2299,03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2115,4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2108,3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0200 Национальная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0500 ЖКХ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0800 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1920,7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1531,5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1531,5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1000 Социальная политика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рапивновского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разрезе муниципальных программ на 2019-2021 годы, тыс. руб.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268939"/>
              </p:ext>
            </p:extLst>
          </p:nvPr>
        </p:nvGraphicFramePr>
        <p:xfrm>
          <a:off x="457200" y="1571625"/>
          <a:ext cx="843528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928"/>
                <a:gridCol w="936104"/>
                <a:gridCol w="1055040"/>
                <a:gridCol w="1177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127"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«Обеспечение доступным и комфортным жильем и коммунальными услугами граждан  </a:t>
                      </a:r>
                      <a:r>
                        <a:rPr lang="ru-RU" sz="2000" b="0" cap="none" spc="0" dirty="0" err="1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Крапивновского</a:t>
                      </a:r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  <a:r>
                        <a:rPr lang="ru-RU" sz="2000" b="0" cap="none" spc="0" baseline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«Защита населения и территорий от чрезвычайных ситуаций, обеспечение пожарной безопасности»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«Развитие</a:t>
                      </a:r>
                      <a:r>
                        <a:rPr lang="ru-RU" sz="2000" b="0" cap="none" spc="0" baseline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культуры </a:t>
                      </a:r>
                      <a:r>
                        <a:rPr lang="ru-RU" sz="2000" b="0" cap="none" spc="0" baseline="0" dirty="0" err="1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Крапивновского</a:t>
                      </a:r>
                      <a:r>
                        <a:rPr lang="ru-RU" sz="2000" b="0" cap="none" spc="0" baseline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1920,7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1531,5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1531,5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«Развитие автомобильных дорог </a:t>
                      </a:r>
                      <a:r>
                        <a:rPr lang="ru-RU" sz="2000" b="0" cap="none" spc="0" dirty="0" err="1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Крапивновского</a:t>
                      </a:r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ВСЕГО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2194,2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1795,0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cap="none" spc="0" dirty="0" smtClean="0">
                          <a:ln w="3175"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1795,0</a:t>
                      </a:r>
                      <a:endParaRPr lang="ru-RU" sz="2000" b="0" cap="none" spc="0" dirty="0">
                        <a:ln w="3175"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1" y="2060848"/>
            <a:ext cx="6143668" cy="32861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2376" y="2708920"/>
            <a:ext cx="60722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 адрес: 155056, Ивановская область, </a:t>
            </a:r>
          </a:p>
          <a:p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Тейковский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район,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с.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Крапивново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ул. Центральная , 56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Телефон: 89621581178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Адрес электронной почты: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krap.adm.56@rambler.ru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Сайт администрации: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krap-adm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ru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бюджет для граждан?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«Бюджет для граждан»- это документ, содержащий основные положения решения о бюджете муниципального образования в доступной для широкого круга заинтересованных пользователей форме, разработанный в целях ознакомления граждан с основными целями,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ассигнований.»</a:t>
            </a:r>
            <a:endParaRPr lang="ru-RU" sz="2400" dirty="0"/>
          </a:p>
        </p:txBody>
      </p:sp>
      <p:pic>
        <p:nvPicPr>
          <p:cNvPr id="3076" name="Picture 4" descr="C:\Program Files (x86)\Microsoft Office\MEDIA\OFFICE12\Lines\BD21313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6000768"/>
            <a:ext cx="4686300" cy="18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Основные понятия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БЮДЖЕТА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599" y="1872521"/>
            <a:ext cx="2214578" cy="13430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71678"/>
            <a:ext cx="2071702" cy="17859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Выплачиваемые из  бюджета денежные средства (содержание муниципальных учреждений, социальные выплаты, расходы на благоустройство и др.)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642910" y="5500702"/>
            <a:ext cx="142876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Профицит</a:t>
            </a:r>
            <a:endParaRPr lang="ru-RU" sz="1200" dirty="0" smtClean="0"/>
          </a:p>
          <a:p>
            <a:pPr algn="ctr"/>
            <a:r>
              <a:rPr lang="ru-RU" sz="1200" dirty="0" smtClean="0"/>
              <a:t>бюджета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7143768" y="5357826"/>
            <a:ext cx="162878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Дефицит бюджета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1928802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Поступающие в бюджет денежные средства ( налоги юридических и физических лиц, платежи и сборы, безвозмездные поступления)</a:t>
            </a:r>
            <a:endParaRPr lang="ru-RU" sz="1200" dirty="0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2143108" y="3286124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633940">
            <a:off x="2163580" y="3470764"/>
            <a:ext cx="660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доходы</a:t>
            </a:r>
            <a:endParaRPr lang="ru-RU" sz="11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857884" y="3500438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9750597">
            <a:off x="5968057" y="3682149"/>
            <a:ext cx="8244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</a:t>
            </a:r>
            <a:endParaRPr lang="ru-RU" sz="11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2057384" y="5372112"/>
            <a:ext cx="60007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286512" y="5214950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94" y="3187246"/>
            <a:ext cx="3371372" cy="2877707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</a:rPr>
              <a:t>Этапы бюджетного процесса в сельском поселении</a:t>
            </a:r>
            <a:endParaRPr lang="ru-RU" sz="2800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Бюджетный процесс</a:t>
            </a:r>
            <a:r>
              <a:rPr lang="ru-RU" sz="1400" dirty="0" smtClean="0"/>
              <a:t>-составление проекта бюджета, его рассмотрение, утверждение, исполнение, составление отчета об исполнении и его утверждение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571472" y="3929066"/>
            <a:ext cx="2428892" cy="11430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1472" y="2571744"/>
            <a:ext cx="2357454" cy="100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71472" y="5429264"/>
            <a:ext cx="2428892" cy="121444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00430" y="2571744"/>
            <a:ext cx="2428892" cy="107157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643306" y="4000504"/>
            <a:ext cx="2357454" cy="11430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714744" y="5500702"/>
            <a:ext cx="2428892" cy="114300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</a:t>
            </a:r>
            <a:endParaRPr lang="ru-RU" sz="1200" dirty="0"/>
          </a:p>
        </p:txBody>
      </p:sp>
      <p:sp>
        <p:nvSpPr>
          <p:cNvPr id="15" name="Овал 14"/>
          <p:cNvSpPr/>
          <p:nvPr/>
        </p:nvSpPr>
        <p:spPr>
          <a:xfrm>
            <a:off x="6500826" y="3286124"/>
            <a:ext cx="2071702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572264" y="4786322"/>
            <a:ext cx="2128846" cy="11430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264318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</a:rPr>
              <a:t>        Составление</a:t>
            </a:r>
            <a:endParaRPr lang="ru-RU" sz="1200" b="1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00100" y="285749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проекта бюджета на</a:t>
            </a:r>
          </a:p>
          <a:p>
            <a:r>
              <a:rPr lang="ru-RU" sz="1200" dirty="0" smtClean="0"/>
              <a:t>очередной год и </a:t>
            </a:r>
          </a:p>
          <a:p>
            <a:r>
              <a:rPr lang="ru-RU" sz="1200" dirty="0" smtClean="0"/>
              <a:t>плановый период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4143380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FF0000"/>
                </a:solidFill>
              </a:rPr>
              <a:t>Рассмотрение</a:t>
            </a:r>
          </a:p>
          <a:p>
            <a:pPr algn="ctr"/>
            <a:r>
              <a:rPr lang="ru-RU" sz="1200" dirty="0" smtClean="0"/>
              <a:t>Проекта бюджета на</a:t>
            </a:r>
          </a:p>
          <a:p>
            <a:pPr algn="ctr"/>
            <a:r>
              <a:rPr lang="ru-RU" sz="1200" dirty="0" smtClean="0"/>
              <a:t> очередной и плановый</a:t>
            </a:r>
          </a:p>
          <a:p>
            <a:pPr algn="ctr"/>
            <a:r>
              <a:rPr lang="ru-RU" sz="1200" dirty="0" smtClean="0"/>
              <a:t> период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28596" y="5715016"/>
            <a:ext cx="250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FF0000"/>
                </a:solidFill>
              </a:rPr>
              <a:t>Публичные слушания</a:t>
            </a:r>
          </a:p>
          <a:p>
            <a:pPr algn="ctr"/>
            <a:r>
              <a:rPr lang="ru-RU" sz="1200" dirty="0" smtClean="0"/>
              <a:t>по проекту бюджета на очередной год и плановый период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00430" y="2643182"/>
            <a:ext cx="2596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FF0000"/>
                </a:solidFill>
              </a:rPr>
              <a:t>Формирование отчет</a:t>
            </a:r>
            <a:r>
              <a:rPr lang="ru-RU" sz="1200" b="1" dirty="0" smtClean="0">
                <a:solidFill>
                  <a:srgbClr val="FF0000"/>
                </a:solidFill>
              </a:rPr>
              <a:t>а</a:t>
            </a:r>
          </a:p>
          <a:p>
            <a:pPr algn="ctr"/>
            <a:r>
              <a:rPr lang="ru-RU" sz="1200" dirty="0" smtClean="0"/>
              <a:t>об исполнении</a:t>
            </a:r>
          </a:p>
          <a:p>
            <a:pPr algn="ctr"/>
            <a:r>
              <a:rPr lang="ru-RU" sz="1200" dirty="0" smtClean="0"/>
              <a:t> бюджета,</a:t>
            </a:r>
          </a:p>
          <a:p>
            <a:pPr algn="ctr"/>
            <a:r>
              <a:rPr lang="ru-RU" sz="1200" dirty="0" smtClean="0"/>
              <a:t>включая внешнюю</a:t>
            </a:r>
          </a:p>
          <a:p>
            <a:pPr algn="ctr"/>
            <a:r>
              <a:rPr lang="ru-RU" sz="1200" dirty="0" smtClean="0"/>
              <a:t> проверку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3286116" y="4143380"/>
            <a:ext cx="3071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FF0000"/>
                </a:solidFill>
              </a:rPr>
              <a:t>Исполнение</a:t>
            </a:r>
          </a:p>
          <a:p>
            <a:pPr algn="ctr"/>
            <a:r>
              <a:rPr lang="ru-RU" sz="1200" dirty="0" smtClean="0"/>
              <a:t>бюджета в текущем </a:t>
            </a:r>
          </a:p>
          <a:p>
            <a:pPr algn="ctr"/>
            <a:r>
              <a:rPr lang="ru-RU" sz="1200" dirty="0" smtClean="0"/>
              <a:t>году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714744" y="564357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FF0000"/>
                </a:solidFill>
              </a:rPr>
              <a:t>Утверждение</a:t>
            </a:r>
          </a:p>
          <a:p>
            <a:pPr algn="ctr"/>
            <a:r>
              <a:rPr lang="ru-RU" sz="1200" dirty="0" smtClean="0"/>
              <a:t>проекта бюджета на </a:t>
            </a:r>
          </a:p>
          <a:p>
            <a:pPr algn="ctr"/>
            <a:r>
              <a:rPr lang="ru-RU" sz="1200" dirty="0" smtClean="0"/>
              <a:t>очередной год и </a:t>
            </a:r>
          </a:p>
          <a:p>
            <a:pPr algn="ctr"/>
            <a:r>
              <a:rPr lang="ru-RU" sz="1200" dirty="0" smtClean="0"/>
              <a:t>плановый период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647842" y="3500438"/>
            <a:ext cx="249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</a:rPr>
              <a:t>Публичные слушания</a:t>
            </a:r>
          </a:p>
          <a:p>
            <a:r>
              <a:rPr lang="ru-RU" sz="1200" dirty="0" smtClean="0"/>
              <a:t>по отчету исполнения</a:t>
            </a:r>
          </a:p>
          <a:p>
            <a:r>
              <a:rPr lang="ru-RU" sz="1200" dirty="0" smtClean="0"/>
              <a:t>            бюджета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786578" y="500063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F0000"/>
                </a:solidFill>
              </a:rPr>
              <a:t>Утверждение отчета</a:t>
            </a:r>
          </a:p>
          <a:p>
            <a:pPr algn="ctr"/>
            <a:r>
              <a:rPr lang="ru-RU" sz="1200" dirty="0" smtClean="0"/>
              <a:t>      об исполнении                бюджета</a:t>
            </a:r>
            <a:endParaRPr lang="ru-RU" sz="1200" dirty="0"/>
          </a:p>
        </p:txBody>
      </p:sp>
      <p:sp>
        <p:nvSpPr>
          <p:cNvPr id="34" name="Стрелка вниз 33"/>
          <p:cNvSpPr/>
          <p:nvPr/>
        </p:nvSpPr>
        <p:spPr>
          <a:xfrm>
            <a:off x="1500166" y="3643314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1500166" y="5143512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071802" y="5929330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>
            <a:off x="4572000" y="5214950"/>
            <a:ext cx="500066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>
            <a:off x="4500562" y="3714752"/>
            <a:ext cx="500066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588964">
            <a:off x="6038128" y="3238857"/>
            <a:ext cx="511077" cy="351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7286644" y="4500570"/>
            <a:ext cx="571504" cy="214314"/>
          </a:xfrm>
          <a:prstGeom prst="downArrow">
            <a:avLst>
              <a:gd name="adj1" fmla="val 50000"/>
              <a:gd name="adj2" fmla="val 5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Основные параметры бюджета </a:t>
            </a:r>
            <a:r>
              <a:rPr lang="ru-RU" sz="2800" dirty="0" err="1" smtClean="0">
                <a:solidFill>
                  <a:srgbClr val="FF0000"/>
                </a:solidFill>
              </a:rPr>
              <a:t>Крапивновского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 сельского поселения на 2019 год и плановый период 2020-2021 годов (тыс. руб.)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254135"/>
              </p:ext>
            </p:extLst>
          </p:nvPr>
        </p:nvGraphicFramePr>
        <p:xfrm>
          <a:off x="571472" y="1857365"/>
          <a:ext cx="8229600" cy="321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16"/>
                <a:gridCol w="1285884"/>
                <a:gridCol w="2057400"/>
                <a:gridCol w="2057400"/>
              </a:tblGrid>
              <a:tr h="1584953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86814">
                <a:tc>
                  <a:txBody>
                    <a:bodyPr/>
                    <a:lstStyle/>
                    <a:p>
                      <a:r>
                        <a:rPr lang="ru-RU" dirty="0" smtClean="0"/>
                        <a:t>1. Объем доходов,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4681,45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4098,62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4091,52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786">
                <a:tc>
                  <a:txBody>
                    <a:bodyPr/>
                    <a:lstStyle/>
                    <a:p>
                      <a:r>
                        <a:rPr lang="ru-RU" dirty="0" smtClean="0"/>
                        <a:t>2. Объем</a:t>
                      </a:r>
                      <a:r>
                        <a:rPr lang="ru-RU" baseline="0" dirty="0" smtClean="0"/>
                        <a:t> расходов,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4681,45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4098,62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4091,52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Структура доходов бюджета </a:t>
            </a:r>
            <a:r>
              <a:rPr lang="ru-RU" sz="2000" dirty="0" err="1" smtClean="0">
                <a:solidFill>
                  <a:srgbClr val="FF0000"/>
                </a:solidFill>
              </a:rPr>
              <a:t>Крапивновского</a:t>
            </a:r>
            <a:r>
              <a:rPr lang="ru-RU" sz="2000" dirty="0" smtClean="0">
                <a:solidFill>
                  <a:srgbClr val="FF0000"/>
                </a:solidFill>
              </a:rPr>
              <a:t> сельского поселения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643050"/>
            <a:ext cx="2643206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571744"/>
            <a:ext cx="2357454" cy="50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571744"/>
            <a:ext cx="2271722" cy="50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2571744"/>
            <a:ext cx="2428892" cy="50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Безвозмездные поступления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500438"/>
            <a:ext cx="2500330" cy="27146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Поступления от уплаты налогов, установленных Налоговым кодексом Российской Федерации:</a:t>
            </a:r>
          </a:p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-налог на доходы физических  лиц;</a:t>
            </a:r>
          </a:p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-налог на имущество физических лиц;</a:t>
            </a:r>
          </a:p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-земельный налог;</a:t>
            </a:r>
          </a:p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-другие налоги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3500438"/>
            <a:ext cx="2428892" cy="27146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3500438"/>
            <a:ext cx="2357454" cy="271464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571868" y="164305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Доходы бюджета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28662" y="2714620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Налоговые доходы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2643182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Неналоговые доходы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8992" y="3714752"/>
            <a:ext cx="2286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Поступления от уплаты других платежей и сборов, установленных Законодательством Российской Федерации:</a:t>
            </a:r>
          </a:p>
          <a:p>
            <a:pPr algn="ctr"/>
            <a:r>
              <a:rPr lang="ru-RU" sz="1200" dirty="0" smtClean="0"/>
              <a:t>-доходы от использования  муниципального имущества,</a:t>
            </a:r>
          </a:p>
          <a:p>
            <a:pPr algn="ctr"/>
            <a:r>
              <a:rPr lang="ru-RU" sz="1200" dirty="0" smtClean="0"/>
              <a:t>-пени, штрафы (взыскания);</a:t>
            </a:r>
          </a:p>
          <a:p>
            <a:pPr algn="ctr"/>
            <a:r>
              <a:rPr lang="ru-RU" sz="1200" dirty="0" smtClean="0"/>
              <a:t>-доходы от оказания платных услуг;</a:t>
            </a:r>
          </a:p>
          <a:p>
            <a:pPr algn="ctr"/>
            <a:r>
              <a:rPr lang="ru-RU" sz="1200" dirty="0" smtClean="0"/>
              <a:t>- другие платежи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86512" y="4000504"/>
            <a:ext cx="24643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Поступление о других </a:t>
            </a:r>
          </a:p>
          <a:p>
            <a:pPr algn="ctr"/>
            <a:r>
              <a:rPr lang="ru-RU" sz="1400" dirty="0" smtClean="0"/>
              <a:t>Бюджетов бюджетной системы</a:t>
            </a:r>
          </a:p>
          <a:p>
            <a:pPr algn="ctr"/>
            <a:r>
              <a:rPr lang="ru-RU" sz="1400" dirty="0" smtClean="0"/>
              <a:t>(межбюджетные трансферты)</a:t>
            </a:r>
            <a:endParaRPr lang="ru-RU" sz="1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4822033" y="217883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857356" y="2285992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750199" y="239314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393405" y="239314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465239" y="239314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714480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357686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7143768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Крапивновского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2019-2021 годы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54060"/>
              </p:ext>
            </p:extLst>
          </p:nvPr>
        </p:nvGraphicFramePr>
        <p:xfrm>
          <a:off x="448610" y="1628800"/>
          <a:ext cx="82296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2020 год     4098,62тыс. 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459140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Доходы 2021 год       4091,52 тыс. 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831824"/>
              </p:ext>
            </p:extLst>
          </p:nvPr>
        </p:nvGraphicFramePr>
        <p:xfrm>
          <a:off x="467329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3214686"/>
            <a:ext cx="2431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817,1 тыс. руб. или 20,0%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553</TotalTime>
  <Words>738</Words>
  <Application>Microsoft Office PowerPoint</Application>
  <PresentationFormat>Экран (4:3)</PresentationFormat>
  <Paragraphs>221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Грань</vt:lpstr>
      <vt:lpstr>Бюджет для граждан</vt:lpstr>
      <vt:lpstr>Что такое бюджет для граждан?</vt:lpstr>
      <vt:lpstr>Основные понятия БЮДЖЕТА</vt:lpstr>
      <vt:lpstr>Этапы бюджетного процесса в сельском поселении</vt:lpstr>
      <vt:lpstr>Основные параметры бюджета Крапивновского      сельского поселения на 2019 год и плановый период 2020-2021 годов (тыс. руб.) </vt:lpstr>
      <vt:lpstr>Структура доходов бюджета Крапивновского сельского поселения</vt:lpstr>
      <vt:lpstr>Структура доходов бюджета Крапивновского сельского поселения на 2019-2021 годы</vt:lpstr>
      <vt:lpstr>                    Доходы 2020 год     4098,62тыс. руб.</vt:lpstr>
      <vt:lpstr>         Доходы 2021 год       4091,52 тыс. руб.</vt:lpstr>
      <vt:lpstr>Доходы бюджета Крапивновского сельского поселения по видам доходов             на 2019-2021 годы,   тыс. руб.</vt:lpstr>
      <vt:lpstr>Расходы бюджета Крапивновского сельского поселения по функциональной направленности на 2019-2021 годы, тыс. руб.</vt:lpstr>
      <vt:lpstr>Расходы бюджета рапивновского сельского поселения в разрезе муниципальных программ на 2019-2021 годы, тыс. руб.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Чемезова</dc:creator>
  <cp:lastModifiedBy>Учетная запись Майкрософт</cp:lastModifiedBy>
  <cp:revision>76</cp:revision>
  <dcterms:created xsi:type="dcterms:W3CDTF">2018-02-27T13:00:25Z</dcterms:created>
  <dcterms:modified xsi:type="dcterms:W3CDTF">2018-11-23T05:49:39Z</dcterms:modified>
</cp:coreProperties>
</file>